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Raleway Thin"/>
      <p:regular r:id="rId36"/>
      <p:bold r:id="rId37"/>
      <p:italic r:id="rId38"/>
      <p:boldItalic r:id="rId39"/>
    </p:embeddedFont>
    <p:embeddedFont>
      <p:font typeface="Roboto Light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Light-regular.fntdata"/><Relationship Id="rId20" Type="http://schemas.openxmlformats.org/officeDocument/2006/relationships/slide" Target="slides/slide16.xml"/><Relationship Id="rId42" Type="http://schemas.openxmlformats.org/officeDocument/2006/relationships/font" Target="fonts/RobotoLight-italic.fntdata"/><Relationship Id="rId41" Type="http://schemas.openxmlformats.org/officeDocument/2006/relationships/font" Target="fonts/RobotoLight-bold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RobotoLight-boldItalic.fntdata"/><Relationship Id="rId24" Type="http://schemas.openxmlformats.org/officeDocument/2006/relationships/font" Target="fonts/Raleway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Roboto-regular.fntdata"/><Relationship Id="rId27" Type="http://schemas.openxmlformats.org/officeDocument/2006/relationships/font" Target="fonts/Ralew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7.xml"/><Relationship Id="rId33" Type="http://schemas.openxmlformats.org/officeDocument/2006/relationships/font" Target="fonts/Lato-bold.fntdata"/><Relationship Id="rId10" Type="http://schemas.openxmlformats.org/officeDocument/2006/relationships/slide" Target="slides/slide6.xml"/><Relationship Id="rId32" Type="http://schemas.openxmlformats.org/officeDocument/2006/relationships/font" Target="fonts/Lato-regular.fntdata"/><Relationship Id="rId13" Type="http://schemas.openxmlformats.org/officeDocument/2006/relationships/slide" Target="slides/slide9.xml"/><Relationship Id="rId35" Type="http://schemas.openxmlformats.org/officeDocument/2006/relationships/font" Target="fonts/Lato-boldItalic.fntdata"/><Relationship Id="rId12" Type="http://schemas.openxmlformats.org/officeDocument/2006/relationships/slide" Target="slides/slide8.xml"/><Relationship Id="rId34" Type="http://schemas.openxmlformats.org/officeDocument/2006/relationships/font" Target="fonts/Lato-italic.fntdata"/><Relationship Id="rId15" Type="http://schemas.openxmlformats.org/officeDocument/2006/relationships/slide" Target="slides/slide11.xml"/><Relationship Id="rId37" Type="http://schemas.openxmlformats.org/officeDocument/2006/relationships/font" Target="fonts/RalewayThin-bold.fntdata"/><Relationship Id="rId14" Type="http://schemas.openxmlformats.org/officeDocument/2006/relationships/slide" Target="slides/slide10.xml"/><Relationship Id="rId36" Type="http://schemas.openxmlformats.org/officeDocument/2006/relationships/font" Target="fonts/RalewayThin-regular.fntdata"/><Relationship Id="rId17" Type="http://schemas.openxmlformats.org/officeDocument/2006/relationships/slide" Target="slides/slide13.xml"/><Relationship Id="rId39" Type="http://schemas.openxmlformats.org/officeDocument/2006/relationships/font" Target="fonts/RalewayThin-boldItalic.fntdata"/><Relationship Id="rId16" Type="http://schemas.openxmlformats.org/officeDocument/2006/relationships/slide" Target="slides/slide12.xml"/><Relationship Id="rId38" Type="http://schemas.openxmlformats.org/officeDocument/2006/relationships/font" Target="fonts/RalewayThin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f1f7ec7d1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f1f7ec7d1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87f4d1e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87f4d1e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87f4d1ee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87f4d1ee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825376565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825376565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825376565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825376565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4e2b599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4e2b599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87f4d1ee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87f4d1ee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825376565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825376565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4e2b5992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4e2b5992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8703bdded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8703bdde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f442abad2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f442abad2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8253763d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8253763d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f1f7ec7d1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f1f7ec7d1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71c8e0e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71c8e0e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825376565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825376565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825376565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825376565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8703bdd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8703bdd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8703bdded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d8703bdded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825376565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825376565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" y="25"/>
            <a:ext cx="9144000" cy="5143500"/>
          </a:xfrm>
          <a:prstGeom prst="rtTriangle">
            <a:avLst/>
          </a:prstGeom>
          <a:solidFill>
            <a:srgbClr val="FFFFFF">
              <a:alpha val="3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rancoSemFundo.png"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9612" y="1454824"/>
            <a:ext cx="1431500" cy="22620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 ICMC BRANCO.png"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9585" y="160100"/>
            <a:ext cx="2371575" cy="1067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Google Shape;13;p2"/>
          <p:cNvCxnSpPr>
            <a:stCxn id="10" idx="0"/>
            <a:endCxn id="10" idx="4"/>
          </p:cNvCxnSpPr>
          <p:nvPr/>
        </p:nvCxnSpPr>
        <p:spPr>
          <a:xfrm>
            <a:off x="75" y="25"/>
            <a:ext cx="9144000" cy="514350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>
            <a:stCxn id="10" idx="0"/>
          </p:cNvCxnSpPr>
          <p:nvPr/>
        </p:nvCxnSpPr>
        <p:spPr>
          <a:xfrm>
            <a:off x="75" y="25"/>
            <a:ext cx="8920500" cy="51546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" name="Google Shape;15;p2"/>
          <p:cNvSpPr txBox="1"/>
          <p:nvPr>
            <p:ph type="title"/>
          </p:nvPr>
        </p:nvSpPr>
        <p:spPr>
          <a:xfrm>
            <a:off x="75" y="3343375"/>
            <a:ext cx="6165600" cy="944400"/>
          </a:xfrm>
          <a:prstGeom prst="rect">
            <a:avLst/>
          </a:prstGeom>
          <a:effectLst>
            <a:outerShdw blurRad="142875" rotWithShape="0" algn="bl" dir="5400000" dist="19050">
              <a:srgbClr val="000000">
                <a:alpha val="8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0" y="4287775"/>
            <a:ext cx="7465200" cy="585300"/>
          </a:xfrm>
          <a:prstGeom prst="rect">
            <a:avLst/>
          </a:prstGeom>
          <a:effectLst>
            <a:outerShdw blurRad="142875" rotWithShape="0" algn="bl" dir="5400000" dist="19050">
              <a:srgbClr val="000000">
                <a:alpha val="8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DCA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 2">
  <p:cSld name="TITLE_ONLY_5">
    <p:bg>
      <p:bgPr>
        <a:solidFill>
          <a:srgbClr val="666666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68" name="Google Shape;6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1" name="Google Shape;71;p11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1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 3">
  <p:cSld name="TITLE_ONLY_6">
    <p:bg>
      <p:bgPr>
        <a:solidFill>
          <a:srgbClr val="666666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75" name="Google Shape;7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2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8" name="Google Shape;78;p12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2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" name="Google Shape;82;p13"/>
          <p:cNvGrpSpPr/>
          <p:nvPr/>
        </p:nvGrpSpPr>
        <p:grpSpPr>
          <a:xfrm>
            <a:off x="830394" y="1191276"/>
            <a:ext cx="745764" cy="45826"/>
            <a:chOff x="4580561" y="2589004"/>
            <a:chExt cx="1064464" cy="25200"/>
          </a:xfrm>
        </p:grpSpPr>
        <p:sp>
          <p:nvSpPr>
            <p:cNvPr id="83" name="Google Shape;8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" name="Google Shape;85;p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Índice">
  <p:cSld name="TITLE_ONLY_1">
    <p:bg>
      <p:bgPr>
        <a:solidFill>
          <a:schemeClr val="dk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80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" name="Google Shape;20;p3"/>
          <p:cNvCxnSpPr/>
          <p:nvPr/>
        </p:nvCxnSpPr>
        <p:spPr>
          <a:xfrm flipH="1" rot="10800000">
            <a:off x="-25675" y="872225"/>
            <a:ext cx="5747100" cy="540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Google Shape;21;p3"/>
          <p:cNvSpPr txBox="1"/>
          <p:nvPr>
            <p:ph type="title"/>
          </p:nvPr>
        </p:nvSpPr>
        <p:spPr>
          <a:xfrm>
            <a:off x="815550" y="182050"/>
            <a:ext cx="4680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pic>
        <p:nvPicPr>
          <p:cNvPr id="22" name="Google Shape;22;p3"/>
          <p:cNvPicPr preferRelativeResize="0"/>
          <p:nvPr/>
        </p:nvPicPr>
        <p:blipFill rotWithShape="1">
          <a:blip r:embed="rId3">
            <a:alphaModFix/>
          </a:blip>
          <a:srcRect b="0" l="5555" r="5555" t="0"/>
          <a:stretch/>
        </p:blipFill>
        <p:spPr>
          <a:xfrm>
            <a:off x="5714981" y="0"/>
            <a:ext cx="3429027" cy="514349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15550" y="1217900"/>
            <a:ext cx="4680900" cy="3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AutoNum type="arabicPeriod"/>
              <a:defRPr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556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 Thin"/>
              <a:buAutoNum type="arabicPeriod"/>
              <a:defRPr sz="2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ção 1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0" y="3209100"/>
            <a:ext cx="7262100" cy="1243200"/>
          </a:xfrm>
          <a:prstGeom prst="rect">
            <a:avLst/>
          </a:prstGeom>
          <a:solidFill>
            <a:srgbClr val="FFFFFF">
              <a:alpha val="3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-25200" y="3209100"/>
            <a:ext cx="130200" cy="1243200"/>
          </a:xfrm>
          <a:prstGeom prst="rect">
            <a:avLst/>
          </a:prstGeom>
          <a:solidFill>
            <a:srgbClr val="42DC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 txBox="1"/>
          <p:nvPr>
            <p:ph type="title"/>
          </p:nvPr>
        </p:nvSpPr>
        <p:spPr>
          <a:xfrm>
            <a:off x="51000" y="3346500"/>
            <a:ext cx="7160100" cy="968400"/>
          </a:xfrm>
          <a:prstGeom prst="rect">
            <a:avLst/>
          </a:prstGeom>
          <a:effectLst>
            <a:outerShdw blurRad="142875" rotWithShape="0" algn="bl" dir="3600000" dist="28575">
              <a:schemeClr val="dk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ção 2">
  <p:cSld name="CUSTOM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1905000" y="2599500"/>
            <a:ext cx="7262100" cy="1243200"/>
          </a:xfrm>
          <a:prstGeom prst="rect">
            <a:avLst/>
          </a:prstGeom>
          <a:solidFill>
            <a:srgbClr val="FFFFFF">
              <a:alpha val="3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9042600" y="2599500"/>
            <a:ext cx="130200" cy="1243200"/>
          </a:xfrm>
          <a:prstGeom prst="rect">
            <a:avLst/>
          </a:prstGeom>
          <a:solidFill>
            <a:srgbClr val="42DC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1879800" y="2736900"/>
            <a:ext cx="7160100" cy="968400"/>
          </a:xfrm>
          <a:prstGeom prst="rect">
            <a:avLst/>
          </a:prstGeom>
          <a:effectLst>
            <a:outerShdw blurRad="142875" rotWithShape="0" algn="bl" dir="3600000" dist="28575">
              <a:schemeClr val="dk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" type="titleOnly">
  <p:cSld name="TITLE_ONLY">
    <p:bg>
      <p:bgPr>
        <a:solidFill>
          <a:srgbClr val="666666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36" name="Google Shape;3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cxnSp>
        <p:nvCxnSpPr>
          <p:cNvPr id="38" name="Google Shape;38;p6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" name="Google Shape;39;p6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  <a:defRPr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Char char="○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○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○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imagem">
  <p:cSld name="TITLE_ONLY_2">
    <p:bg>
      <p:bgPr>
        <a:solidFill>
          <a:srgbClr val="666666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43" name="Google Shape;4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cxnSp>
        <p:nvCxnSpPr>
          <p:cNvPr id="45" name="Google Shape;45;p7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168025" y="1090475"/>
            <a:ext cx="39711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  <a:defRPr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Char char="○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○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○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cxnSp>
        <p:nvCxnSpPr>
          <p:cNvPr id="47" name="Google Shape;47;p7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8" name="Google Shape;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9099" y="1309388"/>
            <a:ext cx="4964220" cy="3309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acto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1" name="Google Shape;51;p8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  <a:effectLst>
            <a:outerShdw blurRad="142875" rotWithShape="0" algn="bl" dir="3600000" dist="28575">
              <a:schemeClr val="dk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TITLE_ONLY_3">
    <p:bg>
      <p:bgPr>
        <a:solidFill>
          <a:srgbClr val="666666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54" name="Google Shape;5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7" name="Google Shape;57;p9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9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 1">
  <p:cSld name="TITLE_ONLY_4">
    <p:bg>
      <p:bgPr>
        <a:solidFill>
          <a:srgbClr val="666666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61" name="Google Shape;6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0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4" name="Google Shape;64;p10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0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66666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/>
        </p:nvSpPr>
        <p:spPr>
          <a:xfrm>
            <a:off x="0" y="4287775"/>
            <a:ext cx="7465200" cy="5853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000000">
                <a:alpha val="8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42DCA3"/>
                </a:solidFill>
                <a:latin typeface="Roboto"/>
                <a:ea typeface="Roboto"/>
                <a:cs typeface="Roboto"/>
                <a:sym typeface="Roboto"/>
              </a:rPr>
              <a:t>Baseado em Ana Costa, Lucas Romero e Marcelo de Moraes</a:t>
            </a:r>
            <a:endParaRPr sz="2000">
              <a:solidFill>
                <a:srgbClr val="42DCA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75" y="3343375"/>
            <a:ext cx="6762900" cy="944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000000">
                <a:alpha val="8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Outros Comandos</a:t>
            </a:r>
            <a:endParaRPr sz="4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5" name="Google Shape;155;p23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Básicos*</a:t>
            </a:r>
            <a:endParaRPr/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tree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tree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/>
              <a:t>mostra sistema de arquivos em forma de árvore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Básicos*</a:t>
            </a:r>
            <a:endParaRPr/>
          </a:p>
        </p:txBody>
      </p:sp>
      <p:sp>
        <p:nvSpPr>
          <p:cNvPr id="163" name="Google Shape;163;p24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apt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pt-BR" sz="3000"/>
              <a:t>dvanced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p</a:t>
            </a:r>
            <a:r>
              <a:rPr lang="pt-BR" sz="3000"/>
              <a:t>ackage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t</a:t>
            </a:r>
            <a:r>
              <a:rPr lang="pt-BR" sz="3000"/>
              <a:t>ool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/>
              <a:t>gerenciamento de pacotes no Debian e derivados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Básicos*</a:t>
            </a:r>
            <a:endParaRPr/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ping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pt-BR" sz="3000"/>
              <a:t>acket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i</a:t>
            </a:r>
            <a:r>
              <a:rPr lang="pt-BR" sz="3000"/>
              <a:t>nternet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n</a:t>
            </a:r>
            <a:r>
              <a:rPr lang="pt-BR" sz="3000"/>
              <a:t>etwork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g</a:t>
            </a:r>
            <a:r>
              <a:rPr lang="pt-BR" sz="3000"/>
              <a:t>roper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/>
              <a:t>verifica se outro computador está conectado</a:t>
            </a:r>
            <a:endParaRPr sz="3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6" name="Google Shape;176;p26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Básicos*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ssh</a:t>
            </a:r>
            <a:endParaRPr sz="60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pt-BR" sz="3000"/>
              <a:t>ecure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s</a:t>
            </a:r>
            <a:r>
              <a:rPr lang="pt-BR" sz="3000"/>
              <a:t>ocket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BR" sz="3000"/>
              <a:t>s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lang="pt-BR" sz="3000"/>
              <a:t>ell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/>
              <a:t>acesso remoto a outro computador</a:t>
            </a:r>
            <a:endParaRPr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3" name="Google Shape;183;p27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Básicos*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nc</a:t>
            </a:r>
            <a:endParaRPr sz="60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lang="pt-BR" sz="3000"/>
              <a:t>etwork</a:t>
            </a:r>
            <a:r>
              <a:rPr lang="pt-BR" sz="3000"/>
              <a:t> 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pt-BR" sz="3000"/>
              <a:t>at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/>
              <a:t>estabelece conexão pela internet</a:t>
            </a:r>
            <a:endParaRPr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0" name="Google Shape;190;p28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Básicos*</a:t>
            </a:r>
            <a:endParaRPr/>
          </a:p>
        </p:txBody>
      </p:sp>
      <p:sp>
        <p:nvSpPr>
          <p:cNvPr id="191" name="Google Shape;191;p28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tldr</a:t>
            </a:r>
            <a:endParaRPr sz="60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pt-BR" sz="3000"/>
              <a:t>oo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l</a:t>
            </a:r>
            <a:r>
              <a:rPr lang="pt-BR" sz="3000"/>
              <a:t>ong; 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pt-BR" sz="3000"/>
              <a:t>idn't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r</a:t>
            </a:r>
            <a:r>
              <a:rPr lang="pt-BR" sz="3000"/>
              <a:t>ead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/>
              <a:t>mostra uso básico de comandos</a:t>
            </a:r>
            <a:endParaRPr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7" name="Google Shape;197;p29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Básicos*</a:t>
            </a:r>
            <a:endParaRPr/>
          </a:p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htop</a:t>
            </a:r>
            <a:endParaRPr sz="60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lang="pt-BR" sz="3000"/>
              <a:t> 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pt-BR" sz="3000"/>
              <a:t>able 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o</a:t>
            </a:r>
            <a:r>
              <a:rPr lang="pt-BR" sz="3000"/>
              <a:t>f 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pt-BR" sz="3000"/>
              <a:t>rocesses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/>
              <a:t>exibe processos abertos interativamente</a:t>
            </a:r>
            <a:endParaRPr sz="3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4" name="Google Shape;204;p30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Básicos*</a:t>
            </a:r>
            <a:endParaRPr/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vim</a:t>
            </a:r>
            <a:endParaRPr sz="60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v</a:t>
            </a:r>
            <a:r>
              <a:rPr lang="pt-BR" sz="3000"/>
              <a:t>im 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im</a:t>
            </a:r>
            <a:r>
              <a:rPr lang="pt-BR" sz="3000"/>
              <a:t>proved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/>
              <a:t>editor de arquivos mais complet(x)o</a:t>
            </a:r>
            <a:endParaRPr sz="3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1" name="Google Shape;211;p31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Vim</a:t>
            </a:r>
            <a:endParaRPr/>
          </a:p>
        </p:txBody>
      </p:sp>
      <p:sp>
        <p:nvSpPr>
          <p:cNvPr id="212" name="Google Shape;212;p31"/>
          <p:cNvSpPr/>
          <p:nvPr/>
        </p:nvSpPr>
        <p:spPr>
          <a:xfrm>
            <a:off x="858050" y="1583500"/>
            <a:ext cx="2162100" cy="14400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1"/>
          <p:cNvSpPr/>
          <p:nvPr/>
        </p:nvSpPr>
        <p:spPr>
          <a:xfrm>
            <a:off x="858050" y="3319100"/>
            <a:ext cx="2162100" cy="1440000"/>
          </a:xfrm>
          <a:prstGeom prst="rect">
            <a:avLst/>
          </a:prstGeom>
          <a:solidFill>
            <a:srgbClr val="42DC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1"/>
          <p:cNvSpPr/>
          <p:nvPr/>
        </p:nvSpPr>
        <p:spPr>
          <a:xfrm>
            <a:off x="6504025" y="1583500"/>
            <a:ext cx="1440000" cy="144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1"/>
          <p:cNvSpPr/>
          <p:nvPr/>
        </p:nvSpPr>
        <p:spPr>
          <a:xfrm>
            <a:off x="6504025" y="3319088"/>
            <a:ext cx="1440000" cy="144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1"/>
          <p:cNvSpPr txBox="1"/>
          <p:nvPr/>
        </p:nvSpPr>
        <p:spPr>
          <a:xfrm>
            <a:off x="6511225" y="1809400"/>
            <a:ext cx="1425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Esc</a:t>
            </a:r>
            <a:endParaRPr b="1" sz="4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7" name="Google Shape;217;p31"/>
          <p:cNvSpPr txBox="1"/>
          <p:nvPr/>
        </p:nvSpPr>
        <p:spPr>
          <a:xfrm>
            <a:off x="6568375" y="3545000"/>
            <a:ext cx="1425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:wq</a:t>
            </a:r>
            <a:endParaRPr b="1" sz="4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8" name="Google Shape;218;p31"/>
          <p:cNvSpPr txBox="1"/>
          <p:nvPr/>
        </p:nvSpPr>
        <p:spPr>
          <a:xfrm>
            <a:off x="900950" y="1869275"/>
            <a:ext cx="18288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latin typeface="Raleway"/>
                <a:ea typeface="Raleway"/>
                <a:cs typeface="Raleway"/>
                <a:sym typeface="Raleway"/>
              </a:rPr>
              <a:t>Normal</a:t>
            </a:r>
            <a:endParaRPr b="1" sz="3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9" name="Google Shape;219;p31"/>
          <p:cNvSpPr txBox="1"/>
          <p:nvPr/>
        </p:nvSpPr>
        <p:spPr>
          <a:xfrm>
            <a:off x="858050" y="3638600"/>
            <a:ext cx="1914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Inserção</a:t>
            </a:r>
            <a:endParaRPr b="1" sz="3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3248900" y="1583550"/>
            <a:ext cx="2162100" cy="1440000"/>
          </a:xfrm>
          <a:prstGeom prst="rect">
            <a:avLst/>
          </a:prstGeom>
          <a:solidFill>
            <a:srgbClr val="42DC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3210725" y="3319125"/>
            <a:ext cx="2162100" cy="14400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1"/>
          <p:cNvSpPr txBox="1"/>
          <p:nvPr/>
        </p:nvSpPr>
        <p:spPr>
          <a:xfrm>
            <a:off x="3291650" y="3638600"/>
            <a:ext cx="22860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latin typeface="Raleway"/>
                <a:ea typeface="Raleway"/>
                <a:cs typeface="Raleway"/>
                <a:sym typeface="Raleway"/>
              </a:rPr>
              <a:t>Comando</a:t>
            </a:r>
            <a:endParaRPr b="1" sz="3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3" name="Google Shape;223;p31"/>
          <p:cNvSpPr txBox="1"/>
          <p:nvPr/>
        </p:nvSpPr>
        <p:spPr>
          <a:xfrm>
            <a:off x="3377375" y="1869275"/>
            <a:ext cx="18288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Visual</a:t>
            </a:r>
            <a:endParaRPr b="1"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4" name="Google Shape;224;p31"/>
          <p:cNvSpPr txBox="1"/>
          <p:nvPr/>
        </p:nvSpPr>
        <p:spPr>
          <a:xfrm>
            <a:off x="6433625" y="941950"/>
            <a:ext cx="1701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latin typeface="Roboto"/>
                <a:ea typeface="Roboto"/>
                <a:cs typeface="Roboto"/>
                <a:sym typeface="Roboto"/>
              </a:rPr>
              <a:t>Saindo!!!</a:t>
            </a:r>
            <a:endParaRPr sz="2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>
            <p:ph type="title"/>
          </p:nvPr>
        </p:nvSpPr>
        <p:spPr>
          <a:xfrm>
            <a:off x="55550" y="2743700"/>
            <a:ext cx="66600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2DCA3"/>
                </a:solidFill>
              </a:rPr>
              <a:t>Ganesh</a:t>
            </a:r>
            <a:endParaRPr>
              <a:solidFill>
                <a:srgbClr val="42DCA3"/>
              </a:solidFill>
            </a:endParaRPr>
          </a:p>
        </p:txBody>
      </p:sp>
      <p:sp>
        <p:nvSpPr>
          <p:cNvPr id="230" name="Google Shape;230;p32"/>
          <p:cNvSpPr txBox="1"/>
          <p:nvPr>
            <p:ph idx="1" type="subTitle"/>
          </p:nvPr>
        </p:nvSpPr>
        <p:spPr>
          <a:xfrm>
            <a:off x="55550" y="3420900"/>
            <a:ext cx="7465200" cy="17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chemeClr val="lt1"/>
                </a:solidFill>
              </a:rPr>
              <a:t>Grupo de Segurança da Informação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ICMC / USP - São Carlos, SP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ganesh.icmc.usp.br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ganesh@icmc.usp.br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5"/>
          <p:cNvSpPr txBox="1"/>
          <p:nvPr>
            <p:ph type="title"/>
          </p:nvPr>
        </p:nvSpPr>
        <p:spPr>
          <a:xfrm>
            <a:off x="1879800" y="2565975"/>
            <a:ext cx="7160100" cy="12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Link da Apresentação: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https://github.com/GANESH-ICMC/Apresentacoes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Aulas -&gt; PInG2021 -&gt; </a:t>
            </a:r>
            <a:r>
              <a:rPr b="1" lang="pt-BR" sz="2400">
                <a:latin typeface="Roboto"/>
                <a:ea typeface="Roboto"/>
                <a:cs typeface="Roboto"/>
                <a:sym typeface="Roboto"/>
              </a:rPr>
              <a:t>Linux -&gt; </a:t>
            </a:r>
            <a:r>
              <a:rPr b="1" lang="pt-BR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Aula05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5" name="Google Shape;105;p16"/>
          <p:cNvSpPr txBox="1"/>
          <p:nvPr>
            <p:ph type="title"/>
          </p:nvPr>
        </p:nvSpPr>
        <p:spPr>
          <a:xfrm>
            <a:off x="815550" y="182050"/>
            <a:ext cx="4680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Índice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136875" y="1037425"/>
            <a:ext cx="4680900" cy="36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/>
              <a:t>Comandos</a:t>
            </a:r>
            <a:endParaRPr/>
          </a:p>
          <a:p>
            <a:pPr indent="-3810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/>
              <a:t>Comandos</a:t>
            </a:r>
            <a:endParaRPr/>
          </a:p>
          <a:p>
            <a:pPr indent="-3810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/>
              <a:t>Comandos</a:t>
            </a:r>
            <a:endParaRPr/>
          </a:p>
          <a:p>
            <a:pPr indent="-3810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/>
              <a:t>Comandos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2" name="Google Shape;112;p17"/>
          <p:cNvSpPr txBox="1"/>
          <p:nvPr>
            <p:ph type="title"/>
          </p:nvPr>
        </p:nvSpPr>
        <p:spPr>
          <a:xfrm>
            <a:off x="51000" y="3346500"/>
            <a:ext cx="7160100" cy="9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8" name="Google Shape;118;p18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find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find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/>
              <a:t>procurar por arquivos/pastas</a:t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5" name="Google Shape;125;p19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echo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echo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/>
              <a:t>exibe linha de texto</a:t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2" name="Google Shape;132;p20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Entrada e Saída padrão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Convenção: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Saída padrão - terminal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Entrada padrão - teclado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6650" y="1965525"/>
            <a:ext cx="3465474" cy="287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0" name="Google Shape;140;p21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Entrada e Saída padrão</a:t>
            </a:r>
            <a:endParaRPr/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Convenção: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Saída padrão - terminal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Entrada padrão - teclado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Linux permite redirecionamento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Da entrada -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&lt;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Da saída -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&gt;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Concatenar -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&gt;&gt;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Tubulações -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|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2900" y="3197700"/>
            <a:ext cx="4220725" cy="146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8" name="Google Shape;148;p22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Comandos Básicos</a:t>
            </a:r>
            <a:endParaRPr/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latin typeface="Roboto"/>
                <a:ea typeface="Roboto"/>
                <a:cs typeface="Roboto"/>
                <a:sym typeface="Roboto"/>
              </a:rPr>
              <a:t>grep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pt-BR" sz="3000"/>
              <a:t>lobally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BR" sz="3000"/>
              <a:t>search a 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lang="pt-BR" sz="3000"/>
              <a:t>egular 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pt-BR" sz="3000"/>
              <a:t>xpression and </a:t>
            </a:r>
            <a:r>
              <a:rPr b="1" lang="pt-BR" sz="300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pt-BR" sz="3000"/>
              <a:t>rint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/>
              <a:t>procura por expressão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NESH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42DDA3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